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media/image7.jpeg" ContentType="image/jpeg"/>
  <Override PartName="/ppt/media/image1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11.png" ContentType="image/png"/>
  <Override PartName="/ppt/media/image5.jpeg" ContentType="image/jpeg"/>
  <Override PartName="/ppt/media/image21.png" ContentType="image/png"/>
  <Override PartName="/ppt/media/image6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583440" y="21607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490080" y="21607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6490080" y="41875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body"/>
          </p:nvPr>
        </p:nvSpPr>
        <p:spPr>
          <a:xfrm>
            <a:off x="3583440" y="41875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60" name="PlaceHolder 7"/>
          <p:cNvSpPr>
            <a:spLocks noGrp="1"/>
          </p:cNvSpPr>
          <p:nvPr>
            <p:ph type="body"/>
          </p:nvPr>
        </p:nvSpPr>
        <p:spPr>
          <a:xfrm>
            <a:off x="677160" y="41875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583440" y="21607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490080" y="21607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490080" y="41875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0" name="PlaceHolder 6"/>
          <p:cNvSpPr>
            <a:spLocks noGrp="1"/>
          </p:cNvSpPr>
          <p:nvPr>
            <p:ph type="body"/>
          </p:nvPr>
        </p:nvSpPr>
        <p:spPr>
          <a:xfrm>
            <a:off x="3583440" y="41875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111" name="PlaceHolder 7"/>
          <p:cNvSpPr>
            <a:spLocks noGrp="1"/>
          </p:cNvSpPr>
          <p:nvPr>
            <p:ph type="body"/>
          </p:nvPr>
        </p:nvSpPr>
        <p:spPr>
          <a:xfrm>
            <a:off x="677160" y="4187520"/>
            <a:ext cx="276768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Line 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rgbClr val="90c226">
              <a:alpha val="3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2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rgbClr val="54a021">
              <a:alpha val="72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9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c0e474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6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rgbClr val="90c226">
              <a:alpha val="8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0" y="4013280"/>
            <a:ext cx="448200" cy="2844360"/>
          </a:xfrm>
          <a:prstGeom prst="triangle">
            <a:avLst>
              <a:gd name="adj" fmla="val 0"/>
            </a:avLst>
          </a:prstGeom>
          <a:solidFill>
            <a:srgbClr val="90c226">
              <a:alpha val="8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" name="Line 1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Line 1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rgbClr val="90c226">
              <a:alpha val="3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2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rgbClr val="54a021">
              <a:alpha val="72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" name="CustomShape 1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9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" name="CustomShape 1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c0e474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" name="CustomShape 1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6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" name="CustomShape 1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rgbClr val="90c226">
              <a:alpha val="8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" name="CustomShape 20"/>
          <p:cNvSpPr/>
          <p:nvPr/>
        </p:nvSpPr>
        <p:spPr>
          <a:xfrm rot="10800000">
            <a:off x="842760" y="5666040"/>
            <a:ext cx="842400" cy="5665680"/>
          </a:xfrm>
          <a:prstGeom prst="triangle">
            <a:avLst>
              <a:gd name="adj" fmla="val 100000"/>
            </a:avLst>
          </a:prstGeom>
          <a:solidFill>
            <a:srgbClr val="90c226">
              <a:alpha val="8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" name="PlaceHolder 21"/>
          <p:cNvSpPr>
            <a:spLocks noGrp="1"/>
          </p:cNvSpPr>
          <p:nvPr>
            <p:ph type="title"/>
          </p:nvPr>
        </p:nvSpPr>
        <p:spPr>
          <a:xfrm>
            <a:off x="1506960" y="2404440"/>
            <a:ext cx="7766640" cy="164592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5400" spc="-1" strike="noStrike">
                <a:solidFill>
                  <a:srgbClr val="90c226"/>
                </a:solidFill>
                <a:latin typeface="Trebuchet MS"/>
              </a:rPr>
              <a:t>Haga clic para modificar el estilo de título del patrón</a:t>
            </a:r>
            <a:endParaRPr b="0" lang="en-US" sz="54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" name="PlaceHolder 22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5FECC6F-3528-4717-8BBA-EC2404342A40}" type="datetime">
              <a:rPr b="0" lang="es-ES" sz="900" spc="-1" strike="noStrike">
                <a:solidFill>
                  <a:srgbClr val="8b8b8b"/>
                </a:solidFill>
                <a:latin typeface="Trebuchet MS"/>
              </a:rPr>
              <a:t>18/01/18</a:t>
            </a:fld>
            <a:endParaRPr b="0" lang="es-ES" sz="900" spc="-1" strike="noStrike">
              <a:latin typeface="Times New Roman"/>
            </a:endParaRPr>
          </a:p>
        </p:txBody>
      </p:sp>
      <p:sp>
        <p:nvSpPr>
          <p:cNvPr id="22" name="PlaceHolder 23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/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23" name="PlaceHolder 24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9114EE6-507A-4305-BF8A-124EF0545B09}" type="slidenum">
              <a:rPr b="0" lang="es-ES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s-ES" sz="900" spc="-1" strike="noStrike">
              <a:latin typeface="Times New Roman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Trebuchet MS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Trebuchet M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Trebuchet MS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 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Line 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rgbClr val="90c226">
              <a:alpha val="3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" name="CustomShape 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2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" name="CustomShape 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rgbClr val="54a021">
              <a:alpha val="72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" name="CustomShape 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9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7" name="CustomShape 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c0e474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8" name="CustomShape 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6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" name="CustomShape 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rgbClr val="90c226">
              <a:alpha val="8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0" name="CustomShape 10"/>
          <p:cNvSpPr/>
          <p:nvPr/>
        </p:nvSpPr>
        <p:spPr>
          <a:xfrm>
            <a:off x="0" y="4013280"/>
            <a:ext cx="448200" cy="2844360"/>
          </a:xfrm>
          <a:prstGeom prst="triangle">
            <a:avLst>
              <a:gd name="adj" fmla="val 0"/>
            </a:avLst>
          </a:prstGeom>
          <a:solidFill>
            <a:srgbClr val="90c226">
              <a:alpha val="8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1" name="PlaceHolder 1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Haga clic para modificar el estilo de título del patrón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72" name="PlaceHolder 1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Editar los estilos de texto del patrón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lvl="1" marL="864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04040"/>
                </a:solidFill>
                <a:latin typeface="Trebuchet MS"/>
              </a:rPr>
              <a:t>Segundo nivel</a:t>
            </a:r>
            <a:endParaRPr b="0" lang="en-US" sz="1600" spc="-1" strike="noStrike">
              <a:solidFill>
                <a:srgbClr val="404040"/>
              </a:solidFill>
              <a:latin typeface="Trebuchet MS"/>
            </a:endParaRPr>
          </a:p>
          <a:p>
            <a:pPr lvl="2" marL="1296000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Trebuchet MS"/>
              </a:rPr>
              <a:t>Tercer nivel</a:t>
            </a:r>
            <a:endParaRPr b="0" lang="en-US" sz="1400" spc="-1" strike="noStrike">
              <a:solidFill>
                <a:srgbClr val="404040"/>
              </a:solidFill>
              <a:latin typeface="Trebuchet MS"/>
            </a:endParaRPr>
          </a:p>
          <a:p>
            <a:pPr lvl="3" marL="172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Cuarto nivel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  <a:p>
            <a:pPr lvl="4" marL="2160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Trebuchet MS"/>
              </a:rPr>
              <a:t>Quinto nivel</a:t>
            </a:r>
            <a:endParaRPr b="0" lang="en-US" sz="1200" spc="-1" strike="noStrike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73" name="PlaceHolder 13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5193A7A-3765-46AE-8C77-A99B76CD48CE}" type="datetime">
              <a:rPr b="0" lang="es-ES" sz="900" spc="-1" strike="noStrike">
                <a:solidFill>
                  <a:srgbClr val="8b8b8b"/>
                </a:solidFill>
                <a:latin typeface="Trebuchet MS"/>
              </a:rPr>
              <a:t>18/01/18</a:t>
            </a:fld>
            <a:endParaRPr b="0" lang="es-ES" sz="900" spc="-1" strike="noStrike">
              <a:latin typeface="Times New Roman"/>
            </a:endParaRPr>
          </a:p>
        </p:txBody>
      </p:sp>
      <p:sp>
        <p:nvSpPr>
          <p:cNvPr id="74" name="PlaceHolder 14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/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75" name="PlaceHolder 15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04AFFE1-48AB-4874-9838-06EB92A82C04}" type="slidenum">
              <a:rPr b="0" lang="es-ES" sz="900" spc="-1" strike="noStrike">
                <a:solidFill>
                  <a:srgbClr val="90c226"/>
                </a:solidFill>
                <a:latin typeface="Trebuchet MS"/>
              </a:rPr>
              <a:t>&lt;number&gt;</a:t>
            </a:fld>
            <a:endParaRPr b="0" lang="es-E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506960" y="2404440"/>
            <a:ext cx="7766640" cy="1645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5400" spc="-1" strike="noStrike">
                <a:solidFill>
                  <a:srgbClr val="90c226"/>
                </a:solidFill>
                <a:latin typeface="Trebuchet MS"/>
              </a:rPr>
              <a:t>Mecanismos de depuración del kernel Linux</a:t>
            </a:r>
            <a:endParaRPr b="0" lang="en-US" sz="54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506960" y="4050720"/>
            <a:ext cx="7766640" cy="1096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  <a:spcBef>
                <a:spcPts val="1001"/>
              </a:spcBef>
            </a:pPr>
            <a:endParaRPr b="0" lang="es-E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b="0" lang="es-ES" sz="2400" spc="-1" strike="noStrike">
                <a:solidFill>
                  <a:srgbClr val="808080"/>
                </a:solidFill>
                <a:latin typeface="Trebuchet MS (Títulos)"/>
              </a:rPr>
              <a:t>Ángel Cruz y Andrei Ionut</a:t>
            </a:r>
            <a:endParaRPr b="0" lang="es-ES" sz="24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</a:pPr>
            <a:endParaRPr b="0" lang="es-ES" sz="24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677160" y="609480"/>
            <a:ext cx="8596440" cy="738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Kernel Probes API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677160" y="1348200"/>
            <a:ext cx="8596440" cy="4524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register_kprobe():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Inserta el break-point.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register_jprobe()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Tiene que insertarse el breakpoint al comienzo de la function.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register_kretprobe()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Inserta el return probe a la funcion especificada. Cuando la funcion ejecutada acaba se lanza un manejador que devuelve 0 si todo ha ido bien o un numero negativo si se ha producido un error.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unregister_kprobe(), unregister_jprobe(), unregister_kretprobe()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Borra los breakpoints insertados.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register_kprobes(), register_jprobes(), register_kretprobes()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Inserta cada una de las pruebas en un array.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KDB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677160" y="1734480"/>
            <a:ext cx="8596440" cy="4306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Kdb es una herramienta para deburar código del kernel de Linux y drivers. Para poder utilizar esta herramienta hay que instalarla en el kernel por lo que hay que añadir un parche y recompilar dicho kernel. 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La principal ventaja de utilizar kdb es que al contrario que kgdb no necesita otra maquina para el proceso de depuración.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677160" y="609480"/>
            <a:ext cx="8596440" cy="813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Un driver que no funciona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54" name="Marcador de contenido 4" descr=""/>
          <p:cNvPicPr/>
          <p:nvPr/>
        </p:nvPicPr>
        <p:blipFill>
          <a:blip r:embed="rId1"/>
          <a:stretch/>
        </p:blipFill>
        <p:spPr>
          <a:xfrm>
            <a:off x="796680" y="1465920"/>
            <a:ext cx="7996680" cy="481428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77160" y="802080"/>
            <a:ext cx="8596440" cy="5238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Empezamos con un breakpoint en el open. Para ello abrimos kdb: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56" name="Imagen 4" descr=""/>
          <p:cNvPicPr/>
          <p:nvPr/>
        </p:nvPicPr>
        <p:blipFill>
          <a:blip r:embed="rId1"/>
          <a:stretch/>
        </p:blipFill>
        <p:spPr>
          <a:xfrm>
            <a:off x="1141560" y="1425600"/>
            <a:ext cx="6597360" cy="275688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1141560" y="4053240"/>
            <a:ext cx="85964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rebuchet MS"/>
              </a:rPr>
              <a:t>En el punto A pondremos un breakpoint para ver que pasa con las estructura tty y con la estructura info.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rebuchet MS"/>
              </a:rPr>
              <a:t>Buscando en las fuentes y en el disassembly del kdb encontramos que rs_open+0x5a corresponde al punto A por lo que ponemos ahí el breakpoint.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58" name="Imagen 7" descr=""/>
          <p:cNvPicPr/>
          <p:nvPr/>
        </p:nvPicPr>
        <p:blipFill>
          <a:blip r:embed="rId2"/>
          <a:stretch/>
        </p:blipFill>
        <p:spPr>
          <a:xfrm>
            <a:off x="1141560" y="5677920"/>
            <a:ext cx="5170320" cy="6458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734040" y="215100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Una vez puesto el bp, hay que hacer que la ejecución del programa llegue a ese puerto y se puede hacer mediante la instrucción: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“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echo “presentacion lin” &gt; /dev/ttySX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al ser un driver basta con mandar una serie de caracteres a ese puerto serie.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Una vez llegado al bp, kdb asume el control. 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Ahora tenemos que buscar los contenidos de la estructura info en el disassembly que ofrece el kdb.  Como podemos ver* el registro EAX contiene la dirección de memoria donde se encuentra la estructura info. Accedemos a ese registro para ver su contenido: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60" name="Imagen 10" descr=""/>
          <p:cNvPicPr/>
          <p:nvPr/>
        </p:nvPicPr>
        <p:blipFill>
          <a:blip r:embed="rId1"/>
          <a:stretch/>
        </p:blipFill>
        <p:spPr>
          <a:xfrm>
            <a:off x="734040" y="4091400"/>
            <a:ext cx="7225560" cy="78408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677160" y="1555200"/>
            <a:ext cx="8596440" cy="5302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Ahí podemos ver que la dirección de memoria de la estructura info, que es 0xcf1ae680. Ahora con el comando md &lt;dir mem&gt; podemos acceder a esa posición.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Para entender esto tenemos que fijarnos en la estructura del info que tenemos declarado en nuestro programa.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	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Llegados a este punto tenemos que comparar la información del dump con la del struct, donde podemos ver que el 0x5301 corresponde al magic number y el 0xABC corresponde al puerto. El error en este caso esta en que dirección de E/S que esta configurado en </a:t>
            </a:r>
            <a:r>
              <a:rPr b="0" i="1" lang="en-US" sz="1800" spc="-1" strike="noStrike">
                <a:solidFill>
                  <a:srgbClr val="404040"/>
                </a:solidFill>
                <a:latin typeface="Trebuchet MS"/>
              </a:rPr>
              <a:t>include/asmx86/serial.h 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para hardware basado en x86. Y esto se sabe depurando muchos drivers.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62" name="Marcador de contenido 4" descr=""/>
          <p:cNvPicPr/>
          <p:nvPr/>
        </p:nvPicPr>
        <p:blipFill>
          <a:blip r:embed="rId1"/>
          <a:stretch/>
        </p:blipFill>
        <p:spPr>
          <a:xfrm>
            <a:off x="677160" y="666000"/>
            <a:ext cx="5065560" cy="888840"/>
          </a:xfrm>
          <a:prstGeom prst="rect">
            <a:avLst/>
          </a:prstGeom>
          <a:ln>
            <a:noFill/>
          </a:ln>
        </p:spPr>
      </p:pic>
      <p:pic>
        <p:nvPicPr>
          <p:cNvPr id="163" name="Imagen 7" descr=""/>
          <p:cNvPicPr/>
          <p:nvPr/>
        </p:nvPicPr>
        <p:blipFill>
          <a:blip r:embed="rId2"/>
          <a:stretch/>
        </p:blipFill>
        <p:spPr>
          <a:xfrm>
            <a:off x="1030320" y="2444760"/>
            <a:ext cx="5065560" cy="801720"/>
          </a:xfrm>
          <a:prstGeom prst="rect">
            <a:avLst/>
          </a:prstGeom>
          <a:ln>
            <a:noFill/>
          </a:ln>
        </p:spPr>
      </p:pic>
      <p:pic>
        <p:nvPicPr>
          <p:cNvPr id="164" name="Imagen 9" descr=""/>
          <p:cNvPicPr/>
          <p:nvPr/>
        </p:nvPicPr>
        <p:blipFill>
          <a:blip r:embed="rId3"/>
          <a:stretch/>
        </p:blipFill>
        <p:spPr>
          <a:xfrm>
            <a:off x="1030320" y="3748680"/>
            <a:ext cx="4861080" cy="147276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KGDB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KGDB requiere dos máquinas que están conectadas a través de una conexión en serie. La conexión en serie puede ser una interfaz RS-232 utilizando un cable de módem nulo, o mediante el protocolo de red UDP. La máquina de destino (la que se depura) ejecuta el kernel parcheado y la otra máquina (host) ejecuta gdb. El protocolo remoto GDB se usa entre las dos máquinas.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KGDB 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741600" y="2304000"/>
            <a:ext cx="8042400" cy="324000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KGDB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677520" y="216108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Todos los drivers de entrada/salida pueden ser reconfigurados en tiempo de ejecución, si CONFIG_SYSFS y CONFIG_MODULES estan activados, haciendo un “echo ‘NUEVA CONFIGURACION’ &gt; /</a:t>
            </a:r>
            <a:r>
              <a:rPr b="0" i="1" lang="en-US" sz="2400" spc="-1" strike="noStrike">
                <a:solidFill>
                  <a:srgbClr val="404040"/>
                </a:solidFill>
                <a:latin typeface="Trebuchet MS"/>
              </a:rPr>
              <a:t>sys/</a:t>
            </a: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module/&lt;driver&gt;/parameter/&lt;option&gt;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Al driver se le puede desconfigurar si hacemos un “echo ‘ ’ &gt; /</a:t>
            </a:r>
            <a:r>
              <a:rPr b="0" i="1" lang="en-US" sz="2400" spc="-1" strike="noStrike">
                <a:solidFill>
                  <a:srgbClr val="404040"/>
                </a:solidFill>
                <a:latin typeface="Trebuchet MS"/>
              </a:rPr>
              <a:t>sys/</a:t>
            </a: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module/&lt;driver&gt;/parameter/&lt;option&gt;”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77880" y="216144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Debemos informar a el kernel sobre que puerto serie escoger y tambien la velocidad en baudios, por consola, depende del bootloader (grub.conf por ejemplo) usado añadiremos esto a su archivo de configuración: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(donde X es el puerto serie y 115200 los baudios)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Ahora configurar los mismos baudios, pero en el lado del host: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098000" y="3937680"/>
            <a:ext cx="5382000" cy="643680"/>
          </a:xfrm>
          <a:prstGeom prst="rect">
            <a:avLst/>
          </a:prstGeom>
          <a:ln>
            <a:noFill/>
          </a:ln>
        </p:spPr>
      </p:pic>
      <p:sp>
        <p:nvSpPr>
          <p:cNvPr id="173" name="TextShape 2"/>
          <p:cNvSpPr txBox="1"/>
          <p:nvPr/>
        </p:nvSpPr>
        <p:spPr>
          <a:xfrm>
            <a:off x="67752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KGDB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1099080" y="5904000"/>
            <a:ext cx="6532920" cy="5698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n 3" descr=""/>
          <p:cNvPicPr/>
          <p:nvPr/>
        </p:nvPicPr>
        <p:blipFill>
          <a:blip r:embed="rId1"/>
          <a:srcRect l="27943" t="0" r="16899" b="0"/>
          <a:stretch/>
        </p:blipFill>
        <p:spPr>
          <a:xfrm>
            <a:off x="4858920" y="1930320"/>
            <a:ext cx="4414680" cy="3881880"/>
          </a:xfrm>
          <a:prstGeom prst="rect">
            <a:avLst/>
          </a:prstGeom>
          <a:ln>
            <a:noFill/>
          </a:ln>
        </p:spPr>
      </p:pic>
      <p:sp>
        <p:nvSpPr>
          <p:cNvPr id="115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Un pequeño índice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677160" y="2160720"/>
            <a:ext cx="3957120" cy="388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Introducción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Kprobes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KGDB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JTAG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KGDB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504000" y="238356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Un ejemplo de una función que generaría un bug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(estaría en drivers/char/my_module.c)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1233720" y="3456000"/>
            <a:ext cx="6542280" cy="292716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KGDB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936360" y="19519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Insertamos el modulo con la función que da problemas. Antes de continuar, deberemos activar CONFIG_KALLSYMS durante la configuración, esto nos permitira acceder a las direcciones de .text, .data, .bss…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Por ejemplo: 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Una vez obtenida las direcciones, llamamos al gdb en el host: 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3458880" y="3888000"/>
            <a:ext cx="5328000" cy="55692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1386720" y="5255640"/>
            <a:ext cx="6533280" cy="86436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KGDB 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936720" y="195228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Al poner el kgdbwait anteriormente, ahora cada vez que se inicie el kernel, gdb tendrá en control sobre este.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Ahora informaremos a gdb sobre que sección queremos debuggear, esto se hará con las direcciones conseguidas anteriormente y con el comando de gdb ‘add-symbol-file’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KGDB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896040" y="2205360"/>
            <a:ext cx="8331840" cy="342144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KGDB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937080" y="195264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Para ya empezar la diversión de debuggear, colocamos primero un breakpoint en la función que creemos que nos da fallos, en este caso es la trojan_function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Cuando kgdb llegue a este breakpoint, mostrazara un trazado paso por paso hasta el point A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293120" y="3392280"/>
            <a:ext cx="7000200" cy="74988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1440000" y="4752000"/>
            <a:ext cx="6984000" cy="93600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1404720" y="5688000"/>
            <a:ext cx="6731280" cy="100728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KGDB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937080" y="195264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Muestra el error de my_variable, y vemos ahí el error. my_variable apunta a NULL porque en la función se olvida asignar memoria para esta.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 </a:t>
            </a: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Podemos asignarle desde kgdb memoria y continuar con el testeo: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295640" y="4176000"/>
            <a:ext cx="7992360" cy="149004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JTAG debuggers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937440" y="195300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JTAG debuggers usan hardware para debuggear el código.  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Los JTAG debuggers se conectan, casi siempre, a traves de puerto serie, USB o Ethernet. Con Ethernet, puedes acceder remotamente al JTAG debugger. (como se mostrará en la siguiente imagen)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4824000" y="2448000"/>
            <a:ext cx="4032000" cy="187200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JTAG debuggers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839520" y="1602720"/>
            <a:ext cx="8304480" cy="502128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JTAG debuggers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937800" y="195336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El JTAG debugger, en este caso, soporta un gdb front-end.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En la anterior imagen, usa 5 terminales.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En la terminal 1: desde gdb nos conectamos remotamente a la JTAG: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288000" y="4318200"/>
            <a:ext cx="8929800" cy="136980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JTAG debuggers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938160" y="1953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En la terminal 2: nos conectamos al target (JTAG), por telnet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 </a:t>
            </a: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En la termina 3: nos conectamos al JTAG por telnet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312200" y="2880000"/>
            <a:ext cx="8620920" cy="144000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1728000" y="4968000"/>
            <a:ext cx="4735800" cy="17359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Introducción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¿Que es debuggear?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Debuggear o depurar consiste en la ejecución controlada de un programa o código para seguir cada instrucción ejecutada y localizar así los bugs o errores.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¿Cómo?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Lo mas común es utilizar herramientas o aplicaciones que faciliten este trabajo. Mas adelante veremos algunas herramientas de depuración en Linux. Estas herramientas pueden utilizar o no breakpoints.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JTAG debuggers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938520" y="195408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En la terminal 4: sirve para hacer un hardreset desde el host al target, conectandonos a traves de un navegador por terminal (elinks)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470960" y="3168000"/>
            <a:ext cx="3713040" cy="180468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	</a:t>
            </a: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	</a:t>
            </a: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	</a:t>
            </a: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¿Alguna pregunta?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864000" y="1728000"/>
            <a:ext cx="7127640" cy="49680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TIPOS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677160" y="21607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A gran escala: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De trazado: No intervienen en la ejecución del programa.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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Con interrupciones: Paran la ejecución del programa en un punto.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677160" y="609480"/>
            <a:ext cx="8551080" cy="804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Ftrace: Lista de entradas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122" name="Marcador de contenido 4" descr=""/>
          <p:cNvPicPr/>
          <p:nvPr/>
        </p:nvPicPr>
        <p:blipFill>
          <a:blip r:embed="rId1"/>
          <a:stretch/>
        </p:blipFill>
        <p:spPr>
          <a:xfrm>
            <a:off x="1303920" y="1488600"/>
            <a:ext cx="7297920" cy="49212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Line 1"/>
          <p:cNvSpPr/>
          <p:nvPr/>
        </p:nvSpPr>
        <p:spPr>
          <a:xfrm>
            <a:off x="9370800" y="0"/>
            <a:ext cx="1219320" cy="6858000"/>
          </a:xfrm>
          <a:prstGeom prst="line">
            <a:avLst/>
          </a:prstGeom>
          <a:ln w="9360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rgbClr val="90c226">
              <a:alpha val="3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" name="CustomShape 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2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7" name="CustomShape 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rgbClr val="54a021">
              <a:alpha val="72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8" name="CustomShape 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9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9" name="CustomShape 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c0e474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" name="CustomShape 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6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" name="CustomShape 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rgbClr val="90c226">
              <a:alpha val="8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2" name="CustomShape 10"/>
          <p:cNvSpPr/>
          <p:nvPr/>
        </p:nvSpPr>
        <p:spPr>
          <a:xfrm>
            <a:off x="0" y="4013280"/>
            <a:ext cx="448200" cy="2844360"/>
          </a:xfrm>
          <a:prstGeom prst="triangle">
            <a:avLst>
              <a:gd name="adj" fmla="val 0"/>
            </a:avLst>
          </a:prstGeom>
          <a:solidFill>
            <a:srgbClr val="90c226">
              <a:alpha val="8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3" name="CustomShape 1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rgbClr val="54a021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Line 12"/>
          <p:cNvSpPr/>
          <p:nvPr/>
        </p:nvSpPr>
        <p:spPr>
          <a:xfrm flipH="1">
            <a:off x="7425000" y="3681360"/>
            <a:ext cx="4763520" cy="3176640"/>
          </a:xfrm>
          <a:prstGeom prst="line">
            <a:avLst/>
          </a:prstGeom>
          <a:ln w="936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3"/>
          <p:cNvSpPr/>
          <p:nvPr/>
        </p:nvSpPr>
        <p:spPr>
          <a:xfrm>
            <a:off x="9181440" y="-8640"/>
            <a:ext cx="3007080" cy="6866280"/>
          </a:xfrm>
          <a:custGeom>
            <a:avLst/>
            <a:gdLst/>
            <a:ah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rgbClr val="90c226">
              <a:alpha val="3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CustomShape 14"/>
          <p:cNvSpPr/>
          <p:nvPr/>
        </p:nvSpPr>
        <p:spPr>
          <a:xfrm>
            <a:off x="9603360" y="-8640"/>
            <a:ext cx="2588040" cy="6866280"/>
          </a:xfrm>
          <a:custGeom>
            <a:avLst/>
            <a:gdLst/>
            <a:ah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2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7" name="CustomShape 15"/>
          <p:cNvSpPr/>
          <p:nvPr/>
        </p:nvSpPr>
        <p:spPr>
          <a:xfrm>
            <a:off x="8932320" y="3048120"/>
            <a:ext cx="3259440" cy="3809520"/>
          </a:xfrm>
          <a:prstGeom prst="triangle">
            <a:avLst>
              <a:gd name="adj" fmla="val 100000"/>
            </a:avLst>
          </a:prstGeom>
          <a:solidFill>
            <a:srgbClr val="54a021">
              <a:alpha val="72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CustomShape 16"/>
          <p:cNvSpPr/>
          <p:nvPr/>
        </p:nvSpPr>
        <p:spPr>
          <a:xfrm>
            <a:off x="9334440" y="-8640"/>
            <a:ext cx="2854080" cy="6866280"/>
          </a:xfrm>
          <a:custGeom>
            <a:avLst/>
            <a:gdLst/>
            <a:ah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9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9" name="CustomShape 17"/>
          <p:cNvSpPr/>
          <p:nvPr/>
        </p:nvSpPr>
        <p:spPr>
          <a:xfrm>
            <a:off x="10898640" y="-8640"/>
            <a:ext cx="1289880" cy="6866280"/>
          </a:xfrm>
          <a:custGeom>
            <a:avLst/>
            <a:gdLst/>
            <a:ah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rgbClr val="c0e474">
              <a:alpha val="7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0" name="CustomShape 18"/>
          <p:cNvSpPr/>
          <p:nvPr/>
        </p:nvSpPr>
        <p:spPr>
          <a:xfrm>
            <a:off x="10938960" y="-8640"/>
            <a:ext cx="1249560" cy="6866280"/>
          </a:xfrm>
          <a:custGeom>
            <a:avLst/>
            <a:gdLst/>
            <a:ah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90c226">
              <a:alpha val="6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1" name="CustomShape 19"/>
          <p:cNvSpPr/>
          <p:nvPr/>
        </p:nvSpPr>
        <p:spPr>
          <a:xfrm>
            <a:off x="10371600" y="3589920"/>
            <a:ext cx="1816920" cy="3267720"/>
          </a:xfrm>
          <a:prstGeom prst="triangle">
            <a:avLst>
              <a:gd name="adj" fmla="val 100000"/>
            </a:avLst>
          </a:prstGeom>
          <a:solidFill>
            <a:srgbClr val="90c226">
              <a:alpha val="80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2" name="CustomShape 20"/>
          <p:cNvSpPr/>
          <p:nvPr/>
        </p:nvSpPr>
        <p:spPr>
          <a:xfrm>
            <a:off x="0" y="4013280"/>
            <a:ext cx="448200" cy="2844360"/>
          </a:xfrm>
          <a:prstGeom prst="triangle">
            <a:avLst>
              <a:gd name="adj" fmla="val 0"/>
            </a:avLst>
          </a:prstGeom>
          <a:solidFill>
            <a:srgbClr val="90c226">
              <a:alpha val="85000"/>
            </a:srgbClr>
          </a:solidFill>
          <a:ln w="12600">
            <a:noFill/>
          </a:ln>
          <a:effectLst>
            <a:outerShdw dist="2556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3" name="CustomShape 21"/>
          <p:cNvSpPr/>
          <p:nvPr/>
        </p:nvSpPr>
        <p:spPr>
          <a:xfrm>
            <a:off x="477000" y="480240"/>
            <a:ext cx="11237760" cy="5897520"/>
          </a:xfrm>
          <a:prstGeom prst="rect">
            <a:avLst/>
          </a:prstGeom>
          <a:solidFill>
            <a:srgbClr val="ffffff"/>
          </a:solidFill>
          <a:ln w="9360">
            <a:noFill/>
          </a:ln>
          <a:effectLst>
            <a:outerShdw dist="17640" dir="540000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44" name="Imagen 3" descr=""/>
          <p:cNvPicPr/>
          <p:nvPr/>
        </p:nvPicPr>
        <p:blipFill>
          <a:blip r:embed="rId1"/>
          <a:stretch/>
        </p:blipFill>
        <p:spPr>
          <a:xfrm>
            <a:off x="1746000" y="1131840"/>
            <a:ext cx="8701920" cy="45900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677160" y="609480"/>
            <a:ext cx="8596440" cy="662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Kernel Probes</a:t>
            </a:r>
            <a:endParaRPr b="0" lang="en-US" sz="3600" spc="-1" strike="noStrike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677160" y="1621440"/>
            <a:ext cx="8596440" cy="4419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Son un conjunto de herramientas para recopilar información de rendimiento y depuración del kernel de Linux. Los desarrolladores y los administradores del sistema generalmente los utilizan para depurar el kernel o para encontrar cuellos de botella en el rendimiento del sistema. Los datos recogidos pueden usarse para ajustar el sistema para un mejor rendimiento.</a:t>
            </a:r>
            <a:endParaRPr b="0" lang="en-US" sz="32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77160" y="1301040"/>
            <a:ext cx="9210960" cy="4740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La principal ventaja es que no es necesario reconstruir el kernel y reiniciar el sistema después de realizar cambios.</a:t>
            </a:r>
            <a:endParaRPr b="0" lang="en-US" sz="32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Hay tres tipos de sondas de kernel:</a:t>
            </a:r>
            <a:endParaRPr b="0" lang="en-US" sz="3200" spc="-1" strike="noStrike">
              <a:solidFill>
                <a:srgbClr val="404040"/>
              </a:solidFill>
              <a:latin typeface="Trebuchet MS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Kprobes</a:t>
            </a:r>
            <a:endParaRPr b="0" lang="en-US" sz="2600" spc="-1" strike="noStrike">
              <a:solidFill>
                <a:srgbClr val="404040"/>
              </a:solidFill>
              <a:latin typeface="Trebuchet MS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Jprobes </a:t>
            </a:r>
            <a:endParaRPr b="0" lang="en-US" sz="2600" spc="-1" strike="noStrike">
              <a:solidFill>
                <a:srgbClr val="404040"/>
              </a:solidFill>
              <a:latin typeface="Trebuchet MS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" charset="2"/>
              <a:buChar char=""/>
            </a:pP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Kretprobes o return probes</a:t>
            </a:r>
            <a:endParaRPr b="0" lang="en-US" sz="26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77160" y="546840"/>
            <a:ext cx="8596440" cy="5494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Calibri Light"/>
              </a:rPr>
              <a:t>Kprobes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Puede aplicarse a cualquier instrucción del kernel. Cuando se ejecuta, se inserta un breakpoint al comienzo del primer byte de la instrucción. Cuando la ejecución del programa llega a breakpoint se guardan los registros y se pasa a utilizar Kprobes. Una vez ejecutada la instrucion con Kprobes se vuelve a la ejecución normal hasta que se encuentre otro breakpoint.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Calibri Light"/>
              </a:rPr>
              <a:t>Jprobes</a:t>
            </a: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 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Esta implementado sobre Kprobes. Jprobes permite acceder directamente a los argumentos de la función que se esta depurando y acaba la ejecución con un jprobe_return(). Solo se puede llamar a Jprobes una vez por función.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Calibri Light"/>
              </a:rPr>
              <a:t>Return probe</a:t>
            </a:r>
            <a:endParaRPr b="0" lang="en-US" sz="2400" spc="-1" strike="noStrike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Tambien esta implementado sobre Kprobes. Cuando se llama a register_kretprobe() se asocia un kprobe a la función y una vez acabada la ejecución se guarda la dirección de memoria del return de la función probada y se sigue con la ejecicion normal. Antes de llamar a register_kretprobe() hay que configurar Kretprobe con el numero máximo de argumentos que especifica cuantas instancias de la función a probar se ejecutan al mismo tiempo.</a:t>
            </a:r>
            <a:endParaRPr b="0" lang="en-US" sz="1800" spc="-1" strike="noStrike">
              <a:solidFill>
                <a:srgbClr val="404040"/>
              </a:solidFill>
              <a:latin typeface="Trebuchet MS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229</TotalTime>
  <Application>LibreOffice/5.4.2.2$Windows_x86 LibreOffice_project/22b09f6418e8c2d508a9eaf86b2399209b0990f4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2018-01-18T09:56:08Z</dcterms:created>
  <dc:creator>IONUT ANDREI VADUVA</dc:creator>
  <dc:description/>
  <dc:language>en-US</dc:language>
  <cp:lastModifiedBy/>
  <dcterms:modified xsi:type="dcterms:W3CDTF">2018-01-18T16:45:07Z</dcterms:modified>
  <cp:revision>35</cp:revision>
  <dc:subject/>
  <dc:title>Mecanismos de depuración del kernel Linux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